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4"/>
  </p:sldMasterIdLst>
  <p:notesMasterIdLst>
    <p:notesMasterId r:id="rId35"/>
  </p:notesMasterIdLst>
  <p:sldIdLst>
    <p:sldId id="256" r:id="rId5"/>
    <p:sldId id="260" r:id="rId6"/>
    <p:sldId id="450" r:id="rId7"/>
    <p:sldId id="451" r:id="rId8"/>
    <p:sldId id="320" r:id="rId9"/>
    <p:sldId id="321" r:id="rId10"/>
    <p:sldId id="340" r:id="rId11"/>
    <p:sldId id="338" r:id="rId12"/>
    <p:sldId id="444" r:id="rId13"/>
    <p:sldId id="339" r:id="rId14"/>
    <p:sldId id="454" r:id="rId15"/>
    <p:sldId id="323" r:id="rId16"/>
    <p:sldId id="324" r:id="rId17"/>
    <p:sldId id="326" r:id="rId18"/>
    <p:sldId id="325" r:id="rId19"/>
    <p:sldId id="453" r:id="rId20"/>
    <p:sldId id="337" r:id="rId21"/>
    <p:sldId id="312" r:id="rId22"/>
    <p:sldId id="385" r:id="rId23"/>
    <p:sldId id="389" r:id="rId24"/>
    <p:sldId id="390" r:id="rId25"/>
    <p:sldId id="391" r:id="rId26"/>
    <p:sldId id="392" r:id="rId27"/>
    <p:sldId id="438" r:id="rId28"/>
    <p:sldId id="439" r:id="rId29"/>
    <p:sldId id="441" r:id="rId30"/>
    <p:sldId id="395" r:id="rId31"/>
    <p:sldId id="394" r:id="rId32"/>
    <p:sldId id="365" r:id="rId33"/>
    <p:sldId id="43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422A"/>
    <a:srgbClr val="FF66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0" autoAdjust="0"/>
    <p:restoredTop sz="92489" autoAdjust="0"/>
  </p:normalViewPr>
  <p:slideViewPr>
    <p:cSldViewPr snapToGrid="0" snapToObjects="1">
      <p:cViewPr varScale="1">
        <p:scale>
          <a:sx n="105" d="100"/>
          <a:sy n="105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e oakley" userId="1013d08fd75802bd" providerId="LiveId" clId="{24FBF07A-40DF-4503-B2FB-59F2C8DEF0A8}"/>
    <pc:docChg chg="custSel modSld">
      <pc:chgData name="jake oakley" userId="1013d08fd75802bd" providerId="LiveId" clId="{24FBF07A-40DF-4503-B2FB-59F2C8DEF0A8}" dt="2024-09-20T19:23:26.836" v="55" actId="20577"/>
      <pc:docMkLst>
        <pc:docMk/>
      </pc:docMkLst>
      <pc:sldChg chg="modSp mod">
        <pc:chgData name="jake oakley" userId="1013d08fd75802bd" providerId="LiveId" clId="{24FBF07A-40DF-4503-B2FB-59F2C8DEF0A8}" dt="2024-09-20T19:23:26.836" v="55" actId="20577"/>
        <pc:sldMkLst>
          <pc:docMk/>
          <pc:sldMk cId="1131488820" sldId="260"/>
        </pc:sldMkLst>
        <pc:spChg chg="mod">
          <ac:chgData name="jake oakley" userId="1013d08fd75802bd" providerId="LiveId" clId="{24FBF07A-40DF-4503-B2FB-59F2C8DEF0A8}" dt="2024-09-20T19:21:13.755" v="49" actId="20577"/>
          <ac:spMkLst>
            <pc:docMk/>
            <pc:sldMk cId="1131488820" sldId="260"/>
            <ac:spMk id="2" creationId="{B3274D91-0736-1F4F-A117-C12ED1919554}"/>
          </ac:spMkLst>
        </pc:spChg>
        <pc:spChg chg="mod">
          <ac:chgData name="jake oakley" userId="1013d08fd75802bd" providerId="LiveId" clId="{24FBF07A-40DF-4503-B2FB-59F2C8DEF0A8}" dt="2024-09-20T19:23:26.836" v="55" actId="20577"/>
          <ac:spMkLst>
            <pc:docMk/>
            <pc:sldMk cId="1131488820" sldId="260"/>
            <ac:spMk id="3" creationId="{351BEE28-54D7-D34D-9925-5FE0ED2C6E7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g>
</file>

<file path=ppt/media/image23.png>
</file>

<file path=ppt/media/image24.jpeg>
</file>

<file path=ppt/media/image25.png>
</file>

<file path=ppt/media/image26.jpeg>
</file>

<file path=ppt/media/image27.jpe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8A3E5-BE51-4053-B3A1-13E726C2607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3F7EB-B1C7-4B42-B9B2-09CB6CDA9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3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62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36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366F4-4909-D89C-977F-AB3E00709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63EDA0-A1A5-0DE1-34CE-2552F267A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171A8D-EAAF-8F7B-5ADA-5C69C3970E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F6CC1-EAFB-4E1C-204D-E7A067AF04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93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5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09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76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27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0F817-2759-EE16-2A08-892DCAB8D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91DB62-790A-3D32-F207-13C3C12453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D79F9F-96FD-6CCC-91F0-C131A0E01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99037-A7FF-A4D9-BED5-5CF5235E1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489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61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50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784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40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021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769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320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053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8649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741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6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32F69-57F6-462D-91F5-3C0ED125D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F56EEE-DD6D-7D15-119D-F874347606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6BB6CC-76EF-BBA4-7ADF-4E272A5FE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74705-5DA1-3A1E-F894-AB844B0994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664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EC816-5DC1-67CB-4E8E-020C24392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EDE97B-E404-4615-5B76-C39DA47F7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88A76-63F8-0B6C-5EBA-9E0D2D84D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A4203-18AB-95D3-17A4-CFFABB95A6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57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996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EC816-5DC1-67CB-4E8E-020C24392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EDE97B-E404-4615-5B76-C39DA47F7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88A76-63F8-0B6C-5EBA-9E0D2D84D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A4203-18AB-95D3-17A4-CFFABB95A6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20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70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86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03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71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27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84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sky with white stars&#10;&#10;Description automatically generated">
            <a:extLst>
              <a:ext uri="{FF2B5EF4-FFF2-40B4-BE49-F238E27FC236}">
                <a16:creationId xmlns:a16="http://schemas.microsoft.com/office/drawing/2014/main" id="{E961B474-7327-0EF6-05D8-2B44F1BC8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7" name="Picture 1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43DBE756-05BD-8443-494C-984861C6FB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71BB7D-BA2A-DEFB-F5C8-C0B7B5A252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D509E-1AF8-D740-A561-D9E866D98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8333" y="1249355"/>
            <a:ext cx="5139267" cy="2306637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50A6C2-C104-6544-8D04-7F169391D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266" y="3839096"/>
            <a:ext cx="5129696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0" name="Picture 14">
            <a:extLst>
              <a:ext uri="{FF2B5EF4-FFF2-40B4-BE49-F238E27FC236}">
                <a16:creationId xmlns:a16="http://schemas.microsoft.com/office/drawing/2014/main" id="{DB4D5539-1324-C38A-CCE8-8B31A9B2B2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028031" y="185979"/>
            <a:ext cx="2829373" cy="12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2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CF64-4656-884B-8452-4ED84699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F727A-AF4F-6D45-BB00-5837193DB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1F68-94DD-8243-86FA-7F510BE4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0BF47-BE58-688A-C64B-344DA3DAD026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8C647FD7-54DC-6686-1C8F-5D63A790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7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 Cover /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3843B-5096-EB0A-B4C0-66BC7F80D5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0D3D8F33-1C89-1098-F45A-B14622CCF0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55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1D98-AA98-D848-8BFF-9C0692DF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4" y="329799"/>
            <a:ext cx="9251643" cy="1009651"/>
          </a:xfrm>
        </p:spPr>
        <p:txBody>
          <a:bodyPr wrap="none" lIns="0" tIns="0" rIns="0" bIns="0" anchor="t">
            <a:noAutofit/>
          </a:bodyPr>
          <a:lstStyle>
            <a:lvl1pPr>
              <a:defRPr sz="3200" b="1" i="0">
                <a:latin typeface="Exo 2 Semi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2D80-C8BC-E745-9923-B04F53A5D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11174931" cy="4613339"/>
          </a:xfrm>
        </p:spPr>
        <p:txBody>
          <a:bodyPr wrap="none" lIns="0" tIns="0" rIns="0" bIns="0">
            <a:noAutofit/>
          </a:bodyPr>
          <a:lstStyle>
            <a:lvl1pPr>
              <a:defRPr sz="1800">
                <a:latin typeface="Montserrat" pitchFamily="2" charset="77"/>
              </a:defRPr>
            </a:lvl1pPr>
            <a:lvl2pPr>
              <a:defRPr sz="1800">
                <a:latin typeface="Montserrat" pitchFamily="2" charset="77"/>
              </a:defRPr>
            </a:lvl2pPr>
            <a:lvl3pPr>
              <a:defRPr sz="1800">
                <a:latin typeface="Montserrat" pitchFamily="2" charset="77"/>
              </a:defRPr>
            </a:lvl3pPr>
            <a:lvl4pPr>
              <a:defRPr sz="1800">
                <a:latin typeface="Montserrat" pitchFamily="2" charset="77"/>
              </a:defRPr>
            </a:lvl4pPr>
            <a:lvl5pPr>
              <a:defRPr sz="1800">
                <a:latin typeface="Montserrat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1D2DF-187E-6E40-AF04-C21A6171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A96F29-6668-5665-8E7A-3A00FBDA736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C068E0F-D4A7-60BD-2CFA-9ED75C64D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29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>
          <a:gsLst>
            <a:gs pos="10000">
              <a:schemeClr val="accent3"/>
            </a:gs>
            <a:gs pos="100000">
              <a:schemeClr val="accent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B9B3FC84-400A-C329-0D90-EB1B9555BE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7AB92-7BD5-2045-BBCF-E01A1246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866" y="677333"/>
            <a:ext cx="10515600" cy="285273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838DC-C4C4-1F42-8199-CCA05EB59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383182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9DB52-A10E-51DC-B3E4-1D488A294EA8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23" name="Picture 22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C94984BE-BF1F-9509-D6D4-E0191B40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BD90324-4C92-2838-A1D2-69BF9FE2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7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15E2-4ECA-184E-9C94-4A010684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2" y="333565"/>
            <a:ext cx="9243777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7822-4DA7-A944-80AB-D8A755159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767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F3666-DC57-A345-9A0F-B026EDB4F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5536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99AFE-22A8-9740-9FCB-A4D05B78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2C2EE1-AA38-67F4-E03F-A71434CE984C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7" name="Picture 16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8E1E0A8-988B-94D0-280F-EF67BB2CD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8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5F24D-4D3B-EA4E-9A9C-A0C214B2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28550"/>
            <a:ext cx="9258300" cy="6323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59ECC-AA34-C540-A79A-8FF0CB04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3767" y="1566577"/>
            <a:ext cx="5157787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65F3A-94B5-674D-9EA0-F3D2AF3A6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3767" y="221246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4DBC18-A4B6-EF4C-8C42-C3DD47909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8915" y="1566577"/>
            <a:ext cx="5183188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3364C-AE17-F441-B519-ED310712C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38915" y="221246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D2626-FC45-E046-A05E-1C2332C7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F58C79-F284-BBE6-49B1-B9310A6EEC9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59B323F-38CD-7E8C-3F96-FDC4CD1F9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7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5DE1-7C9A-6647-BD17-C40D29B5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0FDC0-E382-A44B-8741-FE114F440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0FB649-2FAF-6976-9167-9A1C5D97450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B3B71E3-8E48-D48D-06AE-5C2049E9B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3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12392-F3BD-6E42-B8BB-99784860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D4151D-7A91-F0C2-1A91-F7A88658E52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8" name="Picture 7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B48BD20-D55F-ABBF-6456-6A22F59B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1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1A4A-548C-C64D-A4C9-28880E087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C3354-FCC4-CF4F-8214-DFEC3A191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74DE7-BEBF-6940-892B-8D31C7988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740CA-045B-C042-AFC0-FF220B3E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E8B9CE-EBEF-44FC-D153-AF47D27AA3BD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651CE0AC-719D-3B39-12C7-4E874ADF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7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7491-AE1E-5B4D-A8CB-A3A805F1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8A4B6-FD4B-8E4F-9072-6207883E4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740BE-2715-5A4E-A27B-ACB499156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7B712-635A-1C48-B3B1-225F46D0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460204-398A-8319-673B-BD6AFA949B1F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82215F0-4A53-53FB-9BD2-05EF670A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7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A3D46-2134-8844-B1AF-905E4817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EB473-4900-7E49-BE7F-E480C94C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9823" y="1606169"/>
            <a:ext cx="11199146" cy="435133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19306-4797-144B-B9C0-BB326B609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3936" y="6340602"/>
            <a:ext cx="2743200" cy="365125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0F9E0D-B9E5-914F-56CF-22A7515DD39A}"/>
              </a:ext>
            </a:extLst>
          </p:cNvPr>
          <p:cNvGrpSpPr/>
          <p:nvPr/>
        </p:nvGrpSpPr>
        <p:grpSpPr>
          <a:xfrm>
            <a:off x="-1" y="0"/>
            <a:ext cx="11040256" cy="6018553"/>
            <a:chOff x="-1" y="0"/>
            <a:chExt cx="11040256" cy="601855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9444605-2439-8802-7F06-B46EBED52D4C}"/>
                </a:ext>
              </a:extLst>
            </p:cNvPr>
            <p:cNvSpPr/>
            <p:nvPr userDrawn="1"/>
          </p:nvSpPr>
          <p:spPr>
            <a:xfrm>
              <a:off x="-1" y="0"/>
              <a:ext cx="74952" cy="6018553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235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0CEC31-4EC3-108D-33B8-72E2C683FCB0}"/>
                </a:ext>
              </a:extLst>
            </p:cNvPr>
            <p:cNvSpPr/>
            <p:nvPr userDrawn="1"/>
          </p:nvSpPr>
          <p:spPr>
            <a:xfrm rot="16200000">
              <a:off x="5516379" y="-5448923"/>
              <a:ext cx="74952" cy="10972800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779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Exo 2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392">
          <p15:clr>
            <a:srgbClr val="F26B43"/>
          </p15:clr>
        </p15:guide>
        <p15:guide id="4" pos="312">
          <p15:clr>
            <a:srgbClr val="F26B43"/>
          </p15:clr>
        </p15:guide>
        <p15:guide id="5" orient="horz" pos="3984">
          <p15:clr>
            <a:srgbClr val="F26B43"/>
          </p15:clr>
        </p15:guide>
        <p15:guide id="6" orient="horz" pos="3768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720">
          <p15:clr>
            <a:srgbClr val="F26B43"/>
          </p15:clr>
        </p15:guide>
        <p15:guide id="10" pos="6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pacenews.com/u-s-space-force-buys-three-new-gps-satellites-from-lockheed-martin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hyperlink" Target="https://aerospace.org/article/brief-history-gps" TargetMode="External"/><Relationship Id="rId4" Type="http://schemas.openxmlformats.org/officeDocument/2006/relationships/hyperlink" Target="https://spacenews.com/air-force-to-award-7-2-billion-contract-to-lockheed-martin-for-22-gps-satellites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ce.com/21925-james-webb-space-telescope-jwst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firewall/2010/09/29/did-the-stuxnet-worm-kill-indias-insat-4b-satellite/?sh=2618bb7a127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0B04B-7E36-1F4A-9549-7CA136BA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356" y="835383"/>
            <a:ext cx="4654297" cy="3499549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rgbClr val="00B0F0"/>
                </a:solidFill>
              </a:rPr>
              <a:t>Lecture Four</a:t>
            </a: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40321-0BAB-A145-9D83-82FA21EC9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21" y="4444578"/>
            <a:ext cx="4598766" cy="1185333"/>
          </a:xfrm>
        </p:spPr>
        <p:txBody>
          <a:bodyPr>
            <a:normAutofit/>
          </a:bodyPr>
          <a:lstStyle/>
          <a:p>
            <a:r>
              <a:rPr lang="en-US" dirty="0"/>
              <a:t>The intersection of space and cyber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1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Credit to Grant Tremblay</a:t>
            </a:r>
            <a:br>
              <a:rPr lang="en-US" b="1" dirty="0">
                <a:solidFill>
                  <a:srgbClr val="00B0F0"/>
                </a:solidFill>
              </a:rPr>
            </a:br>
            <a:r>
              <a:rPr lang="en-US" b="1" dirty="0">
                <a:solidFill>
                  <a:srgbClr val="00B0F0"/>
                </a:solidFill>
              </a:rPr>
              <a:t>https://</a:t>
            </a:r>
            <a:r>
              <a:rPr lang="en-US" b="1" dirty="0" err="1">
                <a:solidFill>
                  <a:srgbClr val="00B0F0"/>
                </a:solidFill>
              </a:rPr>
              <a:t>www.granttremblay.com</a:t>
            </a:r>
            <a:r>
              <a:rPr lang="en-US" b="1" dirty="0">
                <a:solidFill>
                  <a:srgbClr val="00B0F0"/>
                </a:solidFill>
              </a:rPr>
              <a:t>/blog/</a:t>
            </a:r>
            <a:r>
              <a:rPr lang="en-US" b="1" dirty="0" err="1">
                <a:solidFill>
                  <a:srgbClr val="00B0F0"/>
                </a:solidFill>
              </a:rPr>
              <a:t>trls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D36242-4735-0E83-09E0-8AC688427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24" y="1234263"/>
            <a:ext cx="10856307" cy="5525766"/>
          </a:xfrm>
          <a:prstGeom prst="rect">
            <a:avLst/>
          </a:prstGeom>
        </p:spPr>
      </p:pic>
      <p:pic>
        <p:nvPicPr>
          <p:cNvPr id="1026" name="Picture 2" descr="So majestic.  Credit: Meiklejohn Graphics">
            <a:extLst>
              <a:ext uri="{FF2B5EF4-FFF2-40B4-BE49-F238E27FC236}">
                <a16:creationId xmlns:a16="http://schemas.microsoft.com/office/drawing/2014/main" id="{E0AD729D-FFCD-2DCC-5C26-6325168479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514" y="1295906"/>
            <a:ext cx="3517875" cy="251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9212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AA9D7-6653-C3DC-003C-9DC104271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CDC0-0C16-9342-126D-E216B8699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Externally Owned Attack Surface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39FDC-97B9-227C-7A34-559E14370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Beyond SV resident code execution, an ability to impact a space system stretches far beyond the control of owners and operators</a:t>
            </a:r>
          </a:p>
          <a:p>
            <a:r>
              <a:rPr lang="en-US" dirty="0"/>
              <a:t>Intra-vehicle tenants &amp; operators</a:t>
            </a:r>
          </a:p>
          <a:p>
            <a:r>
              <a:rPr lang="en-US" dirty="0"/>
              <a:t>Widely varied, targetable environmental testing facilities</a:t>
            </a:r>
          </a:p>
          <a:p>
            <a:pPr lvl="1"/>
            <a:r>
              <a:rPr lang="en-US" dirty="0"/>
              <a:t>Vacuum chambers</a:t>
            </a:r>
          </a:p>
          <a:p>
            <a:pPr lvl="1"/>
            <a:r>
              <a:rPr lang="en-US" dirty="0"/>
              <a:t>Anechoic chambers</a:t>
            </a:r>
          </a:p>
          <a:p>
            <a:pPr lvl="1"/>
            <a:r>
              <a:rPr lang="en-US" dirty="0"/>
              <a:t>Vibration tables, etc.</a:t>
            </a:r>
          </a:p>
          <a:p>
            <a:r>
              <a:rPr lang="en-US" dirty="0"/>
              <a:t>Storage and transport for tests and launch</a:t>
            </a:r>
          </a:p>
        </p:txBody>
      </p:sp>
    </p:spTree>
    <p:extLst>
      <p:ext uri="{BB962C8B-B14F-4D97-AF65-F5344CB8AC3E}">
        <p14:creationId xmlns:p14="http://schemas.microsoft.com/office/powerpoint/2010/main" val="1282811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Test &amp; Evaluation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RMF and IV&amp;V is validation and evaluation not exercise of security apparatus</a:t>
            </a:r>
          </a:p>
          <a:p>
            <a:endParaRPr lang="en-US" dirty="0"/>
          </a:p>
          <a:p>
            <a:r>
              <a:rPr lang="en-US" dirty="0"/>
              <a:t>All other tests for space systems exercise</a:t>
            </a:r>
          </a:p>
          <a:p>
            <a:pPr lvl="1"/>
            <a:endParaRPr lang="en-US" dirty="0"/>
          </a:p>
          <a:p>
            <a:r>
              <a:rPr lang="en-US" dirty="0"/>
              <a:t>Torque bolt measurement vibe test analogy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960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Adaptation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All non-cyber challenges are solvable and can be evaluated / exercised in repeatable defensible manners</a:t>
            </a:r>
          </a:p>
          <a:p>
            <a:endParaRPr lang="en-US" dirty="0"/>
          </a:p>
          <a:p>
            <a:r>
              <a:rPr lang="en-US" dirty="0"/>
              <a:t>Cyber threat is constantly undermining preventative measures and extremely difficult to defensibly evaluate implementations. </a:t>
            </a:r>
          </a:p>
        </p:txBody>
      </p:sp>
    </p:spTree>
    <p:extLst>
      <p:ext uri="{BB962C8B-B14F-4D97-AF65-F5344CB8AC3E}">
        <p14:creationId xmlns:p14="http://schemas.microsoft.com/office/powerpoint/2010/main" val="3557666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Modernization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Transition to more common OS for portability and resources must be done correctly</a:t>
            </a:r>
          </a:p>
          <a:p>
            <a:endParaRPr lang="en-US" dirty="0"/>
          </a:p>
          <a:p>
            <a:r>
              <a:rPr lang="en-US" dirty="0"/>
              <a:t>Not just for developmental and integration ease but also leverage that technology’s security features</a:t>
            </a:r>
          </a:p>
          <a:p>
            <a:endParaRPr lang="en-US" dirty="0"/>
          </a:p>
          <a:p>
            <a:r>
              <a:rPr lang="en-US" dirty="0"/>
              <a:t>Other wise attack surface is worse off going from a one off unknown old piece of software to a well understood and unsecure modern one </a:t>
            </a:r>
          </a:p>
        </p:txBody>
      </p:sp>
    </p:spTree>
    <p:extLst>
      <p:ext uri="{BB962C8B-B14F-4D97-AF65-F5344CB8AC3E}">
        <p14:creationId xmlns:p14="http://schemas.microsoft.com/office/powerpoint/2010/main" val="752235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Defense In Depth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Components and systems are too trusting</a:t>
            </a:r>
          </a:p>
          <a:p>
            <a:endParaRPr lang="en-US" dirty="0"/>
          </a:p>
          <a:p>
            <a:r>
              <a:rPr lang="en-US" dirty="0"/>
              <a:t>Communications within space system too trusted (all encrypted so everything is fine right?)</a:t>
            </a:r>
          </a:p>
          <a:p>
            <a:pPr lvl="1"/>
            <a:r>
              <a:rPr lang="en-US" dirty="0"/>
              <a:t>Ground to vehicle</a:t>
            </a:r>
          </a:p>
          <a:p>
            <a:pPr lvl="1"/>
            <a:r>
              <a:rPr lang="en-US" dirty="0"/>
              <a:t>Vehicle to vehicle</a:t>
            </a:r>
          </a:p>
          <a:p>
            <a:pPr lvl="1"/>
            <a:r>
              <a:rPr lang="en-US" dirty="0"/>
              <a:t>Vehicle to ground</a:t>
            </a:r>
          </a:p>
          <a:p>
            <a:endParaRPr lang="en-US" dirty="0"/>
          </a:p>
          <a:p>
            <a:r>
              <a:rPr lang="en-US" dirty="0"/>
              <a:t>Computationally intensive defenses end at ground station, if present there at all</a:t>
            </a:r>
          </a:p>
        </p:txBody>
      </p:sp>
      <p:pic>
        <p:nvPicPr>
          <p:cNvPr id="4098" name="Picture 2" descr="defense in depth for antenna satellites and space">
            <a:extLst>
              <a:ext uri="{FF2B5EF4-FFF2-40B4-BE49-F238E27FC236}">
                <a16:creationId xmlns:a16="http://schemas.microsoft.com/office/drawing/2014/main" id="{A0DA6069-F1F3-81DE-7035-E4F673AD4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961" y="1073905"/>
            <a:ext cx="5454296" cy="545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543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83C1F-7492-9108-99FC-1677E35D4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673AE-95D1-ACD0-42BC-B6CD7CFE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Cyber Warfare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28EB1-368B-BC68-9CFF-FC90D8FFE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 lnSpcReduction="10000"/>
          </a:bodyPr>
          <a:lstStyle/>
          <a:p>
            <a:r>
              <a:rPr lang="en-US" dirty="0"/>
              <a:t>Suitability aside, that is for another lecture…..</a:t>
            </a:r>
          </a:p>
          <a:p>
            <a:endParaRPr lang="en-US" dirty="0"/>
          </a:p>
          <a:p>
            <a:r>
              <a:rPr lang="en-US" dirty="0"/>
              <a:t>Let’s consider the compounding problems…</a:t>
            </a:r>
          </a:p>
          <a:p>
            <a:pPr lvl="1"/>
            <a:r>
              <a:rPr lang="en-US" dirty="0"/>
              <a:t>Bottlenecked, highly targetable supply chain</a:t>
            </a:r>
          </a:p>
          <a:p>
            <a:pPr lvl="1"/>
            <a:r>
              <a:rPr lang="en-US" dirty="0"/>
              <a:t>Disparity in attacker and defender challenges</a:t>
            </a:r>
          </a:p>
          <a:p>
            <a:pPr lvl="1"/>
            <a:r>
              <a:rPr lang="en-US" dirty="0"/>
              <a:t>Huge and impactful externally owned attack surfaces</a:t>
            </a:r>
          </a:p>
          <a:p>
            <a:pPr lvl="1"/>
            <a:r>
              <a:rPr lang="en-US" dirty="0"/>
              <a:t>Inadequate test &amp; evaluation </a:t>
            </a:r>
          </a:p>
          <a:p>
            <a:pPr lvl="1"/>
            <a:r>
              <a:rPr lang="en-US" dirty="0"/>
              <a:t>Adaptive threats</a:t>
            </a:r>
          </a:p>
          <a:p>
            <a:pPr lvl="1"/>
            <a:r>
              <a:rPr lang="en-US" dirty="0"/>
              <a:t>Modernization trends</a:t>
            </a:r>
          </a:p>
          <a:p>
            <a:pPr lvl="1"/>
            <a:r>
              <a:rPr lang="en-US" dirty="0"/>
              <a:t>Lack of dense in depth</a:t>
            </a:r>
          </a:p>
          <a:p>
            <a:pPr lvl="1"/>
            <a:endParaRPr lang="en-US" dirty="0"/>
          </a:p>
          <a:p>
            <a:r>
              <a:rPr lang="en-US" dirty="0"/>
              <a:t>Add to those issues, that most attackers who would want to execute code on a satellite are nation state cyber actors performing non-collection activities…/</a:t>
            </a:r>
          </a:p>
        </p:txBody>
      </p:sp>
    </p:spTree>
    <p:extLst>
      <p:ext uri="{BB962C8B-B14F-4D97-AF65-F5344CB8AC3E}">
        <p14:creationId xmlns:p14="http://schemas.microsoft.com/office/powerpoint/2010/main" val="2762254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Disclosure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Most of these systems are owned or utilized by governments and militaries who are not required to, or have it in their best interest, to disclose compromises or vulnerabilities</a:t>
            </a:r>
          </a:p>
          <a:p>
            <a:endParaRPr lang="en-US" dirty="0"/>
          </a:p>
          <a:p>
            <a:r>
              <a:rPr lang="en-US" dirty="0"/>
              <a:t>This impacts the ability to do effective heuristic detection with large sample sets, giving a leg up to the adversary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146" name="Picture 2" descr="aliens sharing news articles about satellites blowing up">
            <a:extLst>
              <a:ext uri="{FF2B5EF4-FFF2-40B4-BE49-F238E27FC236}">
                <a16:creationId xmlns:a16="http://schemas.microsoft.com/office/drawing/2014/main" id="{38C0FCEA-0EA5-7923-9CCE-B744275CB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977" y="1339450"/>
            <a:ext cx="4669436" cy="466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849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Failure Analysis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Software definition of space system functions will continue</a:t>
            </a:r>
          </a:p>
          <a:p>
            <a:endParaRPr lang="en-US" dirty="0"/>
          </a:p>
          <a:p>
            <a:r>
              <a:rPr lang="en-US" dirty="0"/>
              <a:t>Anomaly or failure on a space vehicle might have been intentionally caused by a cyber effect needs</a:t>
            </a:r>
          </a:p>
          <a:p>
            <a:endParaRPr lang="en-US" dirty="0"/>
          </a:p>
          <a:p>
            <a:r>
              <a:rPr lang="en-US" dirty="0"/>
              <a:t>Cyber attacks need to be explored as a cause during failure analysis in tandem with or in high priority amongst other  potential root causes</a:t>
            </a:r>
          </a:p>
          <a:p>
            <a:endParaRPr lang="en-US" dirty="0"/>
          </a:p>
        </p:txBody>
      </p:sp>
      <p:pic>
        <p:nvPicPr>
          <p:cNvPr id="5122" name="Picture 2" descr="satellite failure explosion destruction">
            <a:extLst>
              <a:ext uri="{FF2B5EF4-FFF2-40B4-BE49-F238E27FC236}">
                <a16:creationId xmlns:a16="http://schemas.microsoft.com/office/drawing/2014/main" id="{23036C8B-09AE-67EC-B78F-210704663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295" y="1381432"/>
            <a:ext cx="4840574" cy="484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576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1028" name="Picture 4" descr="Alexander and the Terrible, Horrible, No Good, Very Bad Day (Classic Board  Books): Viorst, Judith, Cruz, Ray: 9781442498167: Amazon.com: Books">
            <a:extLst>
              <a:ext uri="{FF2B5EF4-FFF2-40B4-BE49-F238E27FC236}">
                <a16:creationId xmlns:a16="http://schemas.microsoft.com/office/drawing/2014/main" id="{C3102354-5616-F40B-B8DF-3B2576040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600" y="0"/>
            <a:ext cx="9193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3D3E2E-D6B6-BB77-20D8-CE2B87A83FC2}"/>
              </a:ext>
            </a:extLst>
          </p:cNvPr>
          <p:cNvSpPr txBox="1"/>
          <p:nvPr/>
        </p:nvSpPr>
        <p:spPr>
          <a:xfrm>
            <a:off x="1751163" y="99389"/>
            <a:ext cx="2725947" cy="830997"/>
          </a:xfrm>
          <a:prstGeom prst="rect">
            <a:avLst/>
          </a:prstGeom>
          <a:solidFill>
            <a:srgbClr val="D0422A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2961300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Class Day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0900 – 1000 Lecture 4: 45m Recap, Intersection of Space and Cyber</a:t>
            </a:r>
          </a:p>
          <a:p>
            <a:r>
              <a:rPr lang="en-US" dirty="0"/>
              <a:t>1000 – 1045 Lecture 5: 30m Cyber Warfare In Space &amp; the Militarization of Space</a:t>
            </a:r>
          </a:p>
          <a:p>
            <a:r>
              <a:rPr lang="en-US" dirty="0"/>
              <a:t>1045 – 1100 Coffee Service</a:t>
            </a:r>
          </a:p>
          <a:p>
            <a:r>
              <a:rPr lang="en-US" dirty="0"/>
              <a:t>1100 – 1145 Lab 5: 60m Command Interceptor</a:t>
            </a:r>
          </a:p>
          <a:p>
            <a:r>
              <a:rPr lang="en-US" dirty="0"/>
              <a:t>1200 – 1230 Lecture 6: 30m</a:t>
            </a:r>
          </a:p>
          <a:p>
            <a:r>
              <a:rPr lang="en-US" dirty="0"/>
              <a:t>1230 – 1345 Lunch</a:t>
            </a:r>
          </a:p>
          <a:p>
            <a:r>
              <a:rPr lang="en-US" dirty="0"/>
              <a:t>1400 – 1445 Lab 6: 45m cloaking device</a:t>
            </a:r>
          </a:p>
          <a:p>
            <a:r>
              <a:rPr lang="en-US" dirty="0"/>
              <a:t>1445 – 1530 Lecture 6: 45m SPARTA</a:t>
            </a:r>
          </a:p>
          <a:p>
            <a:r>
              <a:rPr lang="en-US" dirty="0"/>
              <a:t>1530 – 1545 Coffee Service</a:t>
            </a:r>
          </a:p>
          <a:p>
            <a:r>
              <a:rPr lang="en-US" dirty="0"/>
              <a:t>1545 – 1630 Lab 7: 45m Code Execution</a:t>
            </a:r>
          </a:p>
          <a:p>
            <a:r>
              <a:rPr lang="en-US" dirty="0"/>
              <a:t>1630 – 1700 Lab  4: 30m+ IOCS </a:t>
            </a:r>
          </a:p>
          <a:p>
            <a:r>
              <a:rPr lang="en-US" dirty="0"/>
              <a:t>1700 – 1800 FFA lab time: 60m Go ahead and break it all!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88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Scary Story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167" y="2011325"/>
            <a:ext cx="5968410" cy="3714749"/>
          </a:xfrm>
        </p:spPr>
        <p:txBody>
          <a:bodyPr wrap="square">
            <a:normAutofit/>
          </a:bodyPr>
          <a:lstStyle/>
          <a:p>
            <a:r>
              <a:rPr lang="en-US" dirty="0"/>
              <a:t>You stole the satellite(s)?</a:t>
            </a:r>
          </a:p>
          <a:p>
            <a:r>
              <a:rPr lang="en-US" dirty="0"/>
              <a:t>Admittedly (hopefully) oversimplified example:</a:t>
            </a:r>
          </a:p>
          <a:p>
            <a:pPr lvl="1"/>
            <a:r>
              <a:rPr lang="en-US" dirty="0"/>
              <a:t>Task an update to the satellite(s) that replaces encryption keys</a:t>
            </a:r>
          </a:p>
          <a:p>
            <a:pPr lvl="1"/>
            <a:r>
              <a:rPr lang="en-US" dirty="0"/>
              <a:t>Start talking to your new satellite from your own ground station(s)</a:t>
            </a:r>
          </a:p>
          <a:p>
            <a:r>
              <a:rPr lang="en-US" dirty="0"/>
              <a:t>But….that’s not realistic right?.......Right?</a:t>
            </a:r>
          </a:p>
        </p:txBody>
      </p:sp>
      <p:pic>
        <p:nvPicPr>
          <p:cNvPr id="8194" name="Picture 2" descr="a book in space about a horror story">
            <a:extLst>
              <a:ext uri="{FF2B5EF4-FFF2-40B4-BE49-F238E27FC236}">
                <a16:creationId xmlns:a16="http://schemas.microsoft.com/office/drawing/2014/main" id="{174F3746-8C3F-EED4-1C39-4EAB38A3B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992" y="1949301"/>
            <a:ext cx="3868479" cy="386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21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Money Talks (and so does national security)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438886"/>
            <a:ext cx="6238845" cy="4781550"/>
          </a:xfrm>
        </p:spPr>
        <p:txBody>
          <a:bodyPr wrap="square">
            <a:normAutofit/>
          </a:bodyPr>
          <a:lstStyle/>
          <a:p>
            <a:r>
              <a:rPr lang="en-US" dirty="0"/>
              <a:t>Single Lockheed Martin GPS 3F satellite ~$250M</a:t>
            </a:r>
          </a:p>
          <a:p>
            <a:pPr lvl="1"/>
            <a:r>
              <a:rPr lang="en-US" dirty="0">
                <a:hlinkClick r:id="rId3"/>
              </a:rPr>
              <a:t>https://spacenews.com/u-s-space-force-buys-three-new-gps-satellites-from-lockheed-martin/</a:t>
            </a:r>
            <a:endParaRPr lang="en-US" dirty="0"/>
          </a:p>
          <a:p>
            <a:r>
              <a:rPr lang="en-US" dirty="0"/>
              <a:t>GPS constellation: Lockheed Martin is now producing a more advanced version, the GPS 3F. The company in 2018 was awarded a contract worth $7.2 billion for up to 22 GPS 3F satellites.</a:t>
            </a:r>
          </a:p>
          <a:p>
            <a:pPr lvl="1"/>
            <a:r>
              <a:rPr lang="en-US" dirty="0">
                <a:hlinkClick r:id="rId4"/>
              </a:rPr>
              <a:t>https://spacenews.com/air-force-to-award-7-2-billion-contract-to-lockheed-martin-for-22-gps-satellites/</a:t>
            </a:r>
            <a:endParaRPr lang="en-US" dirty="0"/>
          </a:p>
          <a:p>
            <a:r>
              <a:rPr lang="en-US" dirty="0"/>
              <a:t>GPS over time: “Reports estimate that since the 1980s, GPS satellites have helped generate nearly $1.4 trillion in economic benefits”</a:t>
            </a:r>
          </a:p>
          <a:p>
            <a:pPr lvl="1"/>
            <a:r>
              <a:rPr lang="en-US" dirty="0">
                <a:hlinkClick r:id="rId5"/>
              </a:rPr>
              <a:t>https://aerospace.org/article/brief-history-gps</a:t>
            </a: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9218" name="Picture 2" descr="Lockheed Martin GPSIIIF">
            <a:extLst>
              <a:ext uri="{FF2B5EF4-FFF2-40B4-BE49-F238E27FC236}">
                <a16:creationId xmlns:a16="http://schemas.microsoft.com/office/drawing/2014/main" id="{98021A6B-E7C8-8202-212D-613EE87EC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75798">
            <a:off x="6599370" y="2712572"/>
            <a:ext cx="5278736" cy="419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884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Let’s run some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8506652" cy="4515736"/>
          </a:xfrm>
        </p:spPr>
        <p:txBody>
          <a:bodyPr wrap="square">
            <a:normAutofit/>
          </a:bodyPr>
          <a:lstStyle/>
          <a:p>
            <a:r>
              <a:rPr lang="en-US" dirty="0"/>
              <a:t>2023: US servicemember with clearance passes detailed classified technical manuals and documents to foreign Intelligence for $5,000.</a:t>
            </a:r>
          </a:p>
          <a:p>
            <a:r>
              <a:rPr lang="en-US" dirty="0"/>
              <a:t>2024: US servicemember with clearance enters restricted compounds to take information and pass along to foreign intelligence for $15,000</a:t>
            </a:r>
          </a:p>
          <a:p>
            <a:r>
              <a:rPr lang="en-US" dirty="0"/>
              <a:t>2024: US servicemember with top secret clearance downloads and sells to foreign intelligence for $42,000</a:t>
            </a:r>
          </a:p>
          <a:p>
            <a:r>
              <a:rPr lang="en-US" dirty="0"/>
              <a:t>What do we think a foreign government would be willing to pay to instantly own the GPS constellation? A million? Ten million? A billion? </a:t>
            </a:r>
          </a:p>
          <a:p>
            <a:r>
              <a:rPr lang="en-US" dirty="0"/>
              <a:t>Also, we’d then just shoot them down, right? No. Remember, you’d pollute the orbit with hypersonic shrapnel.</a:t>
            </a:r>
          </a:p>
          <a:p>
            <a:endParaRPr lang="en-US" dirty="0"/>
          </a:p>
        </p:txBody>
      </p:sp>
      <p:pic>
        <p:nvPicPr>
          <p:cNvPr id="9218" name="Picture 2" descr="money in space">
            <a:extLst>
              <a:ext uri="{FF2B5EF4-FFF2-40B4-BE49-F238E27FC236}">
                <a16:creationId xmlns:a16="http://schemas.microsoft.com/office/drawing/2014/main" id="{E2FD22DC-BC46-CEFC-4AD8-83FE58E26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447" y="2477386"/>
            <a:ext cx="2647506" cy="264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71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Not convinced? How about a softer target?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7333058" cy="3714749"/>
          </a:xfrm>
        </p:spPr>
        <p:txBody>
          <a:bodyPr wrap="square">
            <a:normAutofit/>
          </a:bodyPr>
          <a:lstStyle/>
          <a:p>
            <a:r>
              <a:rPr lang="en-US" dirty="0"/>
              <a:t>James Webb Space Telescope (JWST)</a:t>
            </a:r>
          </a:p>
          <a:p>
            <a:r>
              <a:rPr lang="en-US" dirty="0"/>
              <a:t>Cost: $10 Billion</a:t>
            </a:r>
          </a:p>
          <a:p>
            <a:r>
              <a:rPr lang="en-US" dirty="0">
                <a:hlinkClick r:id="rId3"/>
              </a:rPr>
              <a:t>https://www.space.com/21925-james-webb-space-telescope-jwst.html</a:t>
            </a:r>
            <a:endParaRPr lang="en-US" dirty="0"/>
          </a:p>
          <a:p>
            <a:r>
              <a:rPr lang="en-US" dirty="0"/>
              <a:t>Really big infrared sensor</a:t>
            </a:r>
          </a:p>
          <a:p>
            <a:r>
              <a:rPr lang="en-US" dirty="0"/>
              <a:t>Same questions apply. 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41E4344-03D9-5954-5674-74AF6190E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665506"/>
            <a:ext cx="3402971" cy="510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436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RoSat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In 1998 a joint German / US X-ray sensor satellite called ROSAT was compromised.</a:t>
            </a:r>
          </a:p>
          <a:p>
            <a:r>
              <a:rPr lang="en-US" dirty="0"/>
              <a:t>Allegedly involved a foreign actor gaining access to Goddard Space Flight Center via social engineering and poorly configured FTP services. </a:t>
            </a:r>
          </a:p>
          <a:p>
            <a:r>
              <a:rPr lang="en-US" dirty="0"/>
              <a:t>Ultimately the actor was able to access a server that contained </a:t>
            </a:r>
            <a:r>
              <a:rPr lang="en-US" dirty="0" err="1"/>
              <a:t>RoSat</a:t>
            </a:r>
            <a:r>
              <a:rPr lang="en-US" dirty="0"/>
              <a:t> mission files. Algorithms were changed in those files that resulted in the satellite pointing towards the sun and overheating. </a:t>
            </a:r>
          </a:p>
          <a:p>
            <a:r>
              <a:rPr lang="en-US" dirty="0"/>
              <a:t>The team was able to identify the issue and correct the satellites positioning but without knowing it was the result of cyber activity. </a:t>
            </a:r>
          </a:p>
          <a:p>
            <a:r>
              <a:rPr lang="en-US" dirty="0"/>
              <a:t>Later it appears the actor came back, this time pointing the imager directly at the sun and permanently damaging it. </a:t>
            </a:r>
          </a:p>
          <a:p>
            <a:endParaRPr lang="en-US" dirty="0"/>
          </a:p>
        </p:txBody>
      </p:sp>
      <p:pic>
        <p:nvPicPr>
          <p:cNvPr id="1026" name="Picture 2" descr="The Falling German Satellite ROSAT: Biggest Questions &amp; Answers | Space">
            <a:extLst>
              <a:ext uri="{FF2B5EF4-FFF2-40B4-BE49-F238E27FC236}">
                <a16:creationId xmlns:a16="http://schemas.microsoft.com/office/drawing/2014/main" id="{361E88AA-F58A-45F7-2F76-EBA2385A1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465" y="5025005"/>
            <a:ext cx="3081867" cy="174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48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Landsat / Terra Sat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October 2007 and July 2008, NASA-managed Landsat-7 satellite experienced 12 or more minutes of interference</a:t>
            </a:r>
          </a:p>
          <a:p>
            <a:r>
              <a:rPr lang="en-US" dirty="0">
                <a:latin typeface="Montserrat" panose="00000500000000000000" pitchFamily="2" charset="0"/>
              </a:rPr>
              <a:t>June and October 2008, Terra AM-1 satellite was disrupted for two minutes and nine minutes respectively</a:t>
            </a:r>
          </a:p>
          <a:p>
            <a:r>
              <a:rPr lang="en-US" sz="18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The malicious activity was tied to a compromised ground station in Norway via local internet</a:t>
            </a:r>
          </a:p>
          <a:p>
            <a:r>
              <a:rPr lang="en-US" sz="18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According to NASA the hackers had the full ability to send legitimate command and control tasking to the satellites from the compromised ground station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4" name="image8.jpg" descr="A satellite in space above earth&#10;&#10;Description automatically generated">
            <a:extLst>
              <a:ext uri="{FF2B5EF4-FFF2-40B4-BE49-F238E27FC236}">
                <a16:creationId xmlns:a16="http://schemas.microsoft.com/office/drawing/2014/main" id="{9AAEFE37-FED3-D9A4-3CF6-D9569196715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09626" y="4431801"/>
            <a:ext cx="3772748" cy="2059095"/>
          </a:xfrm>
          <a:prstGeom prst="rect">
            <a:avLst/>
          </a:prstGeom>
          <a:ln/>
        </p:spPr>
      </p:pic>
      <p:pic>
        <p:nvPicPr>
          <p:cNvPr id="4098" name="Picture 2" descr="Terra (satellite) - Wikipedia">
            <a:extLst>
              <a:ext uri="{FF2B5EF4-FFF2-40B4-BE49-F238E27FC236}">
                <a16:creationId xmlns:a16="http://schemas.microsoft.com/office/drawing/2014/main" id="{F0F03AA6-F8FE-AC49-0234-E9F94C84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303" y="4328160"/>
            <a:ext cx="1975697" cy="243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543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That disclosure problem…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962108"/>
            <a:ext cx="10757133" cy="5462546"/>
          </a:xfrm>
        </p:spPr>
        <p:txBody>
          <a:bodyPr wrap="square">
            <a:normAutofit fontScale="92500"/>
          </a:bodyPr>
          <a:lstStyle/>
          <a:p>
            <a:r>
              <a:rPr lang="en-US" dirty="0"/>
              <a:t>Skynet </a:t>
            </a:r>
          </a:p>
          <a:p>
            <a:pPr lvl="1"/>
            <a:r>
              <a:rPr lang="en-US" dirty="0"/>
              <a:t>Allegedly, a GROUP of computer hackers suspected of seizing control of a British military communications satellite using a home computer, triggering a "frenetic" security alert, has been traced to the south of England.</a:t>
            </a:r>
          </a:p>
          <a:p>
            <a:pPr lvl="1"/>
            <a:r>
              <a:rPr lang="en-US" dirty="0"/>
              <a:t>Allegedly, a security source said that, up to a month ago, the hackers found a "cute way" into the control system for one of the Ministry of </a:t>
            </a:r>
            <a:r>
              <a:rPr lang="en-US" dirty="0" err="1"/>
              <a:t>Defence's</a:t>
            </a:r>
            <a:r>
              <a:rPr lang="en-US" dirty="0"/>
              <a:t> Skynet satellites and "changed the characteristics of channels used to convey military communications, satellite television and telephone calls".</a:t>
            </a:r>
          </a:p>
          <a:p>
            <a:pPr lvl="1"/>
            <a:r>
              <a:rPr lang="en-US" dirty="0"/>
              <a:t>Allegedly, the facts as reported are as follows: Two weeks ago, British aerospace authorities noticed an irregularity in the position of one of their satellites, a military communications satellite belonging to a group of four known as Skynet satellites. Shortly thereafter, they received an anonymous message demanding money in exchange for control over the satellites guidance systems. "This is a nightmare scenario," an "intelligence source" told Reuters. "This is not just a case of computer nerds mucking about," said another. "This is very, very serious and the blackmail threat has made it even more serious.“</a:t>
            </a:r>
          </a:p>
          <a:p>
            <a:r>
              <a:rPr lang="en-US" dirty="0"/>
              <a:t>NOAA</a:t>
            </a:r>
          </a:p>
          <a:p>
            <a:pPr lvl="1"/>
            <a:r>
              <a:rPr lang="en-US" dirty="0"/>
              <a:t>2014 compromise of multiple aspects of their weather networks including space systems</a:t>
            </a:r>
          </a:p>
          <a:p>
            <a:pPr lvl="1"/>
            <a:r>
              <a:rPr lang="en-US" dirty="0"/>
              <a:t>Delayed reporting the breach and declined to comment on the extent of impacts of the compromise</a:t>
            </a:r>
          </a:p>
        </p:txBody>
      </p:sp>
    </p:spTree>
    <p:extLst>
      <p:ext uri="{BB962C8B-B14F-4D97-AF65-F5344CB8AC3E}">
        <p14:creationId xmlns:p14="http://schemas.microsoft.com/office/powerpoint/2010/main" val="3282134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But…….INSAT-4B Happened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7935565" cy="4171950"/>
          </a:xfrm>
        </p:spPr>
        <p:txBody>
          <a:bodyPr wrap="square">
            <a:normAutofit lnSpcReduction="10000"/>
          </a:bodyPr>
          <a:lstStyle/>
          <a:p>
            <a:r>
              <a:rPr lang="en-US" dirty="0"/>
              <a:t>Credit to Jeffrey Carr and his Forbes article:</a:t>
            </a:r>
          </a:p>
          <a:p>
            <a:pPr lvl="1"/>
            <a:r>
              <a:rPr lang="en-US" dirty="0"/>
              <a:t>On July 7, 2010, a power glitch in the solar panels of India's INSAT-4B satellite resulted in 12 of its 24 transponders shutting down</a:t>
            </a:r>
          </a:p>
          <a:p>
            <a:pPr lvl="1"/>
            <a:r>
              <a:rPr lang="en-US" dirty="0"/>
              <a:t>India's Space Research Organization was a Siemens customer</a:t>
            </a:r>
          </a:p>
          <a:p>
            <a:pPr lvl="1"/>
            <a:r>
              <a:rPr lang="en-US" dirty="0"/>
              <a:t>According to the resumes of two former engineers who worked at the ISRO's Liquid Propulsion Systems Centre, the Siemens software in use is Siemens S7-400 PLC and SIMATIC WinCC, both of which will activate the Stuxnet worm.</a:t>
            </a:r>
          </a:p>
          <a:p>
            <a:pPr lvl="1"/>
            <a:r>
              <a:rPr lang="en-US" dirty="0">
                <a:hlinkClick r:id="rId3"/>
              </a:rPr>
              <a:t>https://www.forbes.com/sites/firewall/2010/09/29/did-the-stuxnet-worm-kill-indias-insat-4b-satellite/?sh=2618bb7a127d</a:t>
            </a:r>
            <a:endParaRPr lang="en-US" dirty="0"/>
          </a:p>
          <a:p>
            <a:r>
              <a:rPr lang="en-US" dirty="0"/>
              <a:t>Regardless of conjecture and intended purpose, is proof that a state cyber campaign could effectively target space assets. Also, only example of true malicious code execution.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2F848C9-AB0E-D2F9-49B7-B65FDCD2A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9360" y="3098800"/>
            <a:ext cx="3241040" cy="24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4048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9E539-DF67-8A8F-3275-80619777D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D964-EEB9-3BE8-1FB3-935088C0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Constellations and Meshes: Mitigation or Risk?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EDEA1-3F28-84FE-E752-445732B3A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330" y="2016759"/>
            <a:ext cx="7285070" cy="4100262"/>
          </a:xfrm>
        </p:spPr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Additional satellites can improve resilience</a:t>
            </a:r>
          </a:p>
          <a:p>
            <a:pPr lvl="1"/>
            <a:r>
              <a:rPr lang="en-US" dirty="0"/>
              <a:t>Mesh network makes communications and tasking more resilient</a:t>
            </a:r>
          </a:p>
          <a:p>
            <a:pPr lvl="1"/>
            <a:r>
              <a:rPr lang="en-US" dirty="0"/>
              <a:t>Persistence more easily achieved</a:t>
            </a:r>
          </a:p>
          <a:p>
            <a:pPr lvl="1"/>
            <a:r>
              <a:rPr lang="en-US" dirty="0"/>
              <a:t>Less ground infrastructure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Aggregation of risk</a:t>
            </a:r>
          </a:p>
          <a:p>
            <a:pPr lvl="1"/>
            <a:r>
              <a:rPr lang="en-US" dirty="0"/>
              <a:t>Enemy needs less infrastructure on the ground</a:t>
            </a:r>
          </a:p>
          <a:p>
            <a:pPr lvl="1"/>
            <a:r>
              <a:rPr lang="en-US" dirty="0"/>
              <a:t>Attacks can spread more quicky and have higher payoff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F5C1A-6E53-60C3-41BC-930BDAA1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0" y="1747695"/>
            <a:ext cx="4638390" cy="463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78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DECE-0B68-2009-547C-617678141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583BD-27ED-332D-AC60-9E9C6B0C8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Expectation of Protection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EE7C-9CA8-63E9-06B5-3832EC26E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8AE035-C17E-D6E3-1BE7-13C4FD0D3C2B}"/>
              </a:ext>
            </a:extLst>
          </p:cNvPr>
          <p:cNvSpPr txBox="1">
            <a:spLocks/>
          </p:cNvSpPr>
          <p:nvPr/>
        </p:nvSpPr>
        <p:spPr>
          <a:xfrm>
            <a:off x="6676659" y="1936986"/>
            <a:ext cx="5812125" cy="4659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Realistic: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Borders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Airspace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National Waters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Unrealistic: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Cyber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Space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6" name="Picture 2" descr="make a picture showing the air land sea space and cyber domains">
            <a:extLst>
              <a:ext uri="{FF2B5EF4-FFF2-40B4-BE49-F238E27FC236}">
                <a16:creationId xmlns:a16="http://schemas.microsoft.com/office/drawing/2014/main" id="{280C6992-06CE-110F-92DE-721E18BF4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76" y="172424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696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FD43-8E6E-3EB6-6E7D-764FB3CF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Recapping Yesterday’s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F99A5-E578-7E1C-C029-209F1622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Spinning a satellite around</a:t>
            </a:r>
          </a:p>
          <a:p>
            <a:r>
              <a:rPr lang="en-US" dirty="0"/>
              <a:t>Real speed of movement vs what you saw in 42</a:t>
            </a:r>
          </a:p>
          <a:p>
            <a:r>
              <a:rPr lang="en-US" dirty="0"/>
              <a:t>Slew rate, what it means and why</a:t>
            </a:r>
          </a:p>
          <a:p>
            <a:r>
              <a:rPr lang="en-US" dirty="0"/>
              <a:t>Slewing while pointing at ground for communications</a:t>
            </a:r>
          </a:p>
          <a:p>
            <a:r>
              <a:rPr lang="en-US" dirty="0"/>
              <a:t>Slewing while pointed at space to observe same target</a:t>
            </a:r>
          </a:p>
          <a:p>
            <a:pPr lvl="1"/>
            <a:r>
              <a:rPr lang="en-US" dirty="0"/>
              <a:t>JWST ~ 3 degrees per minute (this is slow)</a:t>
            </a:r>
          </a:p>
          <a:p>
            <a:r>
              <a:rPr lang="en-US" dirty="0"/>
              <a:t>Slewing to observe a weapon</a:t>
            </a:r>
          </a:p>
          <a:p>
            <a:r>
              <a:rPr lang="en-US" dirty="0"/>
              <a:t>Slewing implications</a:t>
            </a:r>
          </a:p>
          <a:p>
            <a:pPr lvl="1"/>
            <a:r>
              <a:rPr lang="en-US" dirty="0"/>
              <a:t>Antenna sheer</a:t>
            </a:r>
          </a:p>
          <a:p>
            <a:pPr lvl="1"/>
            <a:r>
              <a:rPr lang="en-US" dirty="0"/>
              <a:t>Loss of control</a:t>
            </a:r>
          </a:p>
          <a:p>
            <a:pPr lvl="1"/>
            <a:r>
              <a:rPr lang="en-US" dirty="0"/>
              <a:t>Damage to attitude control (actuators, fly wheels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8194" name="Picture 2" descr="satellite spinning out of control">
            <a:extLst>
              <a:ext uri="{FF2B5EF4-FFF2-40B4-BE49-F238E27FC236}">
                <a16:creationId xmlns:a16="http://schemas.microsoft.com/office/drawing/2014/main" id="{729B7C7D-348B-39BE-8C8E-524E74E94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300" y="990600"/>
            <a:ext cx="4709160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001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DECE-0B68-2009-547C-617678141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583BD-27ED-332D-AC60-9E9C6B0C8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Age of Space Conflict Asymmetry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EE7C-9CA8-63E9-06B5-3832EC26E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E430E4-BCDB-6617-4CE9-3EFAAE1FAEFC}"/>
              </a:ext>
            </a:extLst>
          </p:cNvPr>
          <p:cNvSpPr txBox="1">
            <a:spLocks/>
          </p:cNvSpPr>
          <p:nvPr/>
        </p:nvSpPr>
        <p:spPr>
          <a:xfrm>
            <a:off x="487681" y="2076450"/>
            <a:ext cx="2915920" cy="44767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b="1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WHAT WAS</a:t>
            </a:r>
            <a:r>
              <a:rPr lang="en-US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: Near peer adversaries capable of spaceflight contesting dominance of the space domain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FEBEB6-9DA2-5ED9-F154-4BC7963958F4}"/>
              </a:ext>
            </a:extLst>
          </p:cNvPr>
          <p:cNvSpPr txBox="1">
            <a:spLocks/>
          </p:cNvSpPr>
          <p:nvPr/>
        </p:nvSpPr>
        <p:spPr>
          <a:xfrm>
            <a:off x="8889512" y="2076450"/>
            <a:ext cx="2915920" cy="44767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WHAT IS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: Anyone with a laptop and access to the internet has an ability to participate </a:t>
            </a:r>
          </a:p>
        </p:txBody>
      </p:sp>
      <p:pic>
        <p:nvPicPr>
          <p:cNvPr id="4098" name="Picture 2" descr="hacker stealing a satellite">
            <a:extLst>
              <a:ext uri="{FF2B5EF4-FFF2-40B4-BE49-F238E27FC236}">
                <a16:creationId xmlns:a16="http://schemas.microsoft.com/office/drawing/2014/main" id="{0F50DC92-537A-DB9B-8312-EE805072F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276" y="16764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146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FD43-8E6E-3EB6-6E7D-764FB3CF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Recapping Yesterday’s labs: Comms, DoS encryption </a:t>
            </a:r>
            <a:r>
              <a:rPr lang="en-US" dirty="0" err="1">
                <a:solidFill>
                  <a:srgbClr val="00B0F0"/>
                </a:solidFill>
              </a:rPr>
              <a:t>etc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F99A5-E578-7E1C-C029-209F1622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dirty="0"/>
              <a:t>So if I can point my antenna at a satellite and talk to it….?</a:t>
            </a:r>
          </a:p>
          <a:p>
            <a:r>
              <a:rPr lang="en-US" dirty="0"/>
              <a:t>You would have to know the frequency and other RF related details to close the link</a:t>
            </a:r>
          </a:p>
          <a:p>
            <a:r>
              <a:rPr lang="en-US" dirty="0"/>
              <a:t>You would have to know the radio salutation context</a:t>
            </a:r>
          </a:p>
          <a:p>
            <a:pPr lvl="1"/>
            <a:r>
              <a:rPr lang="en-US" dirty="0"/>
              <a:t>This prevents DoS </a:t>
            </a:r>
          </a:p>
          <a:p>
            <a:pPr lvl="1"/>
            <a:r>
              <a:rPr lang="en-US" dirty="0"/>
              <a:t>This prevents battery taxing</a:t>
            </a:r>
          </a:p>
          <a:p>
            <a:r>
              <a:rPr lang="en-US" dirty="0"/>
              <a:t>You would have to have the encryption if it exists</a:t>
            </a:r>
          </a:p>
          <a:p>
            <a:r>
              <a:rPr lang="en-US" dirty="0"/>
              <a:t>You would have to know the way the satellite takes tasks (packet construction / where file monitoring looks for things</a:t>
            </a:r>
          </a:p>
        </p:txBody>
      </p:sp>
    </p:spTree>
    <p:extLst>
      <p:ext uri="{BB962C8B-B14F-4D97-AF65-F5344CB8AC3E}">
        <p14:creationId xmlns:p14="http://schemas.microsoft.com/office/powerpoint/2010/main" val="4066189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22530" name="Picture 2" descr="Image result for problems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246" y="80963"/>
            <a:ext cx="8894859" cy="677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4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Cost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Lack of cost metric for cybersecurity in general</a:t>
            </a:r>
          </a:p>
          <a:p>
            <a:r>
              <a:rPr lang="en-US" dirty="0"/>
              <a:t>Obsession with flight heritage</a:t>
            </a:r>
          </a:p>
          <a:p>
            <a:r>
              <a:rPr lang="en-US" dirty="0"/>
              <a:t>Can’t make informed risk acceptance decisions</a:t>
            </a:r>
          </a:p>
          <a:p>
            <a:pPr lvl="1"/>
            <a:r>
              <a:rPr lang="en-US" dirty="0"/>
              <a:t>Will default to risk acceptance (plenty of flight heritage for accepting risk, for cyber not so much)</a:t>
            </a:r>
          </a:p>
          <a:p>
            <a:r>
              <a:rPr lang="en-US" dirty="0"/>
              <a:t>Mesh complications</a:t>
            </a:r>
          </a:p>
          <a:p>
            <a:pPr lvl="1"/>
            <a:r>
              <a:rPr lang="en-US" dirty="0"/>
              <a:t>Cost communication becomes more convoluted</a:t>
            </a:r>
          </a:p>
          <a:p>
            <a:pPr lvl="1"/>
            <a:r>
              <a:rPr lang="en-US" dirty="0"/>
              <a:t>Fixes and attacks can proliferate faster</a:t>
            </a:r>
          </a:p>
        </p:txBody>
      </p:sp>
    </p:spTree>
    <p:extLst>
      <p:ext uri="{BB962C8B-B14F-4D97-AF65-F5344CB8AC3E}">
        <p14:creationId xmlns:p14="http://schemas.microsoft.com/office/powerpoint/2010/main" val="3679540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Culture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350729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The Hayabusa story</a:t>
            </a:r>
          </a:p>
          <a:p>
            <a:r>
              <a:rPr lang="en-US" dirty="0"/>
              <a:t>Usually, cybersecurity people are the most risk averse</a:t>
            </a:r>
          </a:p>
          <a:p>
            <a:r>
              <a:rPr lang="en-US" dirty="0"/>
              <a:t>Normally cybersecurity people are the more technical people in the cybersecurity discussion</a:t>
            </a:r>
          </a:p>
          <a:p>
            <a:r>
              <a:rPr lang="en-US" dirty="0"/>
              <a:t>The space industry is obsessed with risk</a:t>
            </a:r>
          </a:p>
          <a:p>
            <a:r>
              <a:rPr lang="en-US" dirty="0"/>
              <a:t>The technical perspectives of people in the industry can complicate telling the cybersecurity story</a:t>
            </a:r>
          </a:p>
        </p:txBody>
      </p:sp>
      <p:pic>
        <p:nvPicPr>
          <p:cNvPr id="1026" name="Picture 2" descr="a satellite being built and designed">
            <a:extLst>
              <a:ext uri="{FF2B5EF4-FFF2-40B4-BE49-F238E27FC236}">
                <a16:creationId xmlns:a16="http://schemas.microsoft.com/office/drawing/2014/main" id="{8171189B-4265-51EE-8A48-4B4CD4FA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8667"/>
            <a:ext cx="4974236" cy="497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36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Supply Chain Problem(s)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Few  proven vendors for buses, antennas, FPGAs and other significant components</a:t>
            </a:r>
          </a:p>
          <a:p>
            <a:pPr lvl="1"/>
            <a:r>
              <a:rPr lang="en-US" dirty="0"/>
              <a:t>Exceptional targetability for interdiction</a:t>
            </a:r>
          </a:p>
          <a:p>
            <a:r>
              <a:rPr lang="en-US" dirty="0"/>
              <a:t>High probability of widespread industry disruption if a vendor has an issue</a:t>
            </a:r>
          </a:p>
          <a:p>
            <a:r>
              <a:rPr lang="en-US" dirty="0"/>
              <a:t>Few proven launch providers</a:t>
            </a:r>
          </a:p>
          <a:p>
            <a:r>
              <a:rPr lang="en-US" dirty="0"/>
              <a:t>The threat of time</a:t>
            </a:r>
          </a:p>
          <a:p>
            <a:pPr lvl="1"/>
            <a:r>
              <a:rPr lang="en-US" dirty="0"/>
              <a:t>Launch windows</a:t>
            </a:r>
          </a:p>
          <a:p>
            <a:pPr lvl="1"/>
            <a:r>
              <a:rPr lang="en-US" dirty="0"/>
              <a:t>Long lead parts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682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Disparity Problem(s)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5523117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Space Rated Cyber: Disparity in Defense Vs Offense</a:t>
            </a:r>
          </a:p>
          <a:p>
            <a:r>
              <a:rPr lang="en-US" dirty="0"/>
              <a:t>Even if resources, capabilities and numbers were the same:</a:t>
            </a:r>
          </a:p>
          <a:p>
            <a:pPr lvl="1"/>
            <a:r>
              <a:rPr lang="en-US" dirty="0"/>
              <a:t>Defensive capabilities must be space rated</a:t>
            </a:r>
          </a:p>
          <a:p>
            <a:pPr lvl="1"/>
            <a:r>
              <a:rPr lang="en-US" dirty="0"/>
              <a:t>System owners will see defensive tools as a threat to their mission</a:t>
            </a:r>
          </a:p>
          <a:p>
            <a:pPr lvl="1"/>
            <a:r>
              <a:rPr lang="en-US" dirty="0"/>
              <a:t>Defensive tools must fail open (lest they be weaponized)</a:t>
            </a:r>
          </a:p>
          <a:p>
            <a:r>
              <a:rPr lang="en-US" dirty="0"/>
              <a:t>Specialization and limited supply chain and vendors allow attackers to hyper-focus on specific attack surface</a:t>
            </a:r>
          </a:p>
          <a:p>
            <a:r>
              <a:rPr lang="en-US" dirty="0"/>
              <a:t>Lack of defense in depth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satellite being weighed on scales">
            <a:extLst>
              <a:ext uri="{FF2B5EF4-FFF2-40B4-BE49-F238E27FC236}">
                <a16:creationId xmlns:a16="http://schemas.microsoft.com/office/drawing/2014/main" id="{7504BE83-048A-4845-4C43-8093ADE89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075" y="1339450"/>
            <a:ext cx="5441430" cy="544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915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25235D"/>
      </a:dk2>
      <a:lt2>
        <a:srgbClr val="E1FAFF"/>
      </a:lt2>
      <a:accent1>
        <a:srgbClr val="9BEBFF"/>
      </a:accent1>
      <a:accent2>
        <a:srgbClr val="95DB63"/>
      </a:accent2>
      <a:accent3>
        <a:srgbClr val="4B8CD2"/>
      </a:accent3>
      <a:accent4>
        <a:srgbClr val="3B3772"/>
      </a:accent4>
      <a:accent5>
        <a:srgbClr val="25235D"/>
      </a:accent5>
      <a:accent6>
        <a:srgbClr val="FECB07"/>
      </a:accent6>
      <a:hlink>
        <a:srgbClr val="4B8CD2"/>
      </a:hlink>
      <a:folHlink>
        <a:srgbClr val="9969D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lFrontierSec_template" id="{A5C2A5C5-8635-C745-A531-637D3C4D3D7D}" vid="{EBFA59B2-B31A-3949-B5A1-7EBCB2A67D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6CCE17DEF4944CB97427DA1E57ADD9" ma:contentTypeVersion="3" ma:contentTypeDescription="Create a new document." ma:contentTypeScope="" ma:versionID="e9947752967767a93bdd3927901137e5">
  <xsd:schema xmlns:xsd="http://www.w3.org/2001/XMLSchema" xmlns:xs="http://www.w3.org/2001/XMLSchema" xmlns:p="http://schemas.microsoft.com/office/2006/metadata/properties" xmlns:ns3="a719d01a-3856-4026-a021-0d70486df50e" targetNamespace="http://schemas.microsoft.com/office/2006/metadata/properties" ma:root="true" ma:fieldsID="cbdba2842dcad93883014470eea845db" ns3:_="">
    <xsd:import namespace="a719d01a-3856-4026-a021-0d70486df5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19d01a-3856-4026-a021-0d70486df5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7A12BF-DCFE-440F-9FF6-F4C2C08F58E6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719d01a-3856-4026-a021-0d70486df50e"/>
  </ds:schemaRefs>
</ds:datastoreItem>
</file>

<file path=customXml/itemProps2.xml><?xml version="1.0" encoding="utf-8"?>
<ds:datastoreItem xmlns:ds="http://schemas.openxmlformats.org/officeDocument/2006/customXml" ds:itemID="{E044DD92-C07D-42C1-9D76-C451C9491D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19d01a-3856-4026-a021-0d70486df5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63E0BF0-2261-460C-B6F1-2FE3B1CADD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FinalFrontierSec_template</Template>
  <TotalTime>14384</TotalTime>
  <Words>1940</Words>
  <Application>Microsoft Macintosh PowerPoint</Application>
  <PresentationFormat>Widescreen</PresentationFormat>
  <Paragraphs>225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Exo 2 SemiBold</vt:lpstr>
      <vt:lpstr>Montserrat</vt:lpstr>
      <vt:lpstr>Office Theme</vt:lpstr>
      <vt:lpstr>Lecture Four</vt:lpstr>
      <vt:lpstr>Class Day 2</vt:lpstr>
      <vt:lpstr>Recapping Yesterday’s labs</vt:lpstr>
      <vt:lpstr>Recapping Yesterday’s labs: Comms, DoS encryption etc</vt:lpstr>
      <vt:lpstr>PowerPoint Presentation</vt:lpstr>
      <vt:lpstr>The Cost Problem</vt:lpstr>
      <vt:lpstr>The Culture Problem</vt:lpstr>
      <vt:lpstr>Supply Chain Problem(s)</vt:lpstr>
      <vt:lpstr>Disparity Problem(s)</vt:lpstr>
      <vt:lpstr>Credit to Grant Tremblay https://www.granttremblay.com/blog/trls</vt:lpstr>
      <vt:lpstr>Externally Owned Attack Surface Problem</vt:lpstr>
      <vt:lpstr>The Test &amp; Evaluation Problem</vt:lpstr>
      <vt:lpstr>The Adaptation Problem</vt:lpstr>
      <vt:lpstr>The Modernization Problem</vt:lpstr>
      <vt:lpstr>The Defense In Depth Problem</vt:lpstr>
      <vt:lpstr>The Cyber Warfare Problem</vt:lpstr>
      <vt:lpstr>The Disclosure Problem</vt:lpstr>
      <vt:lpstr>The Failure Analysis Problem</vt:lpstr>
      <vt:lpstr>PowerPoint Presentation</vt:lpstr>
      <vt:lpstr>Scary Story Time</vt:lpstr>
      <vt:lpstr>Money Talks (and so does national security)</vt:lpstr>
      <vt:lpstr>Let’s run some numbers</vt:lpstr>
      <vt:lpstr>Not convinced? How about a softer target?</vt:lpstr>
      <vt:lpstr>RoSat</vt:lpstr>
      <vt:lpstr>Landsat / Terra Sat</vt:lpstr>
      <vt:lpstr>That disclosure problem…</vt:lpstr>
      <vt:lpstr>But…….INSAT-4B Happened</vt:lpstr>
      <vt:lpstr>Constellations and Meshes: Mitigation or Risk?</vt:lpstr>
      <vt:lpstr>The Expectation of Protection</vt:lpstr>
      <vt:lpstr>The Age of Space Conflict Asymmetry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&amp; Space</dc:title>
  <dc:creator>jake oakley</dc:creator>
  <cp:lastModifiedBy>jake oakley</cp:lastModifiedBy>
  <cp:revision>294</cp:revision>
  <dcterms:created xsi:type="dcterms:W3CDTF">2019-09-18T19:41:55Z</dcterms:created>
  <dcterms:modified xsi:type="dcterms:W3CDTF">2024-12-10T11:35:27Z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0x0101008B6CCE17DEF4944CB97427DA1E57ADD9</vt:lpwstr>
  </property>
</Properties>
</file>